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attanakarn Expanded" charset="1" panose="00000000000000000000"/>
      <p:regular r:id="rId26"/>
    </p:embeddedFont>
    <p:embeddedFont>
      <p:font typeface="Lexend Exa" charset="1" panose="00000000000000000000"/>
      <p:regular r:id="rId27"/>
    </p:embeddedFont>
    <p:embeddedFont>
      <p:font typeface="Montserrat" charset="1" panose="00000500000000000000"/>
      <p:regular r:id="rId28"/>
    </p:embeddedFont>
    <p:embeddedFont>
      <p:font typeface="Montserrat Medium" charset="1" panose="00000600000000000000"/>
      <p:regular r:id="rId29"/>
    </p:embeddedFont>
    <p:embeddedFont>
      <p:font typeface="Montserrat Bold" charset="1" panose="00000800000000000000"/>
      <p:regular r:id="rId30"/>
    </p:embeddedFont>
    <p:embeddedFont>
      <p:font typeface="Open Sans Bold" charset="1" panose="020B08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2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97391" y="971610"/>
            <a:ext cx="8343779" cy="8343779"/>
          </a:xfrm>
          <a:custGeom>
            <a:avLst/>
            <a:gdLst/>
            <a:ahLst/>
            <a:cxnLst/>
            <a:rect r="r" b="b" t="t" l="l"/>
            <a:pathLst>
              <a:path h="8343779" w="8343779">
                <a:moveTo>
                  <a:pt x="0" y="0"/>
                </a:moveTo>
                <a:lnTo>
                  <a:pt x="8343779" y="0"/>
                </a:lnTo>
                <a:lnTo>
                  <a:pt x="8343779" y="8343780"/>
                </a:lnTo>
                <a:lnTo>
                  <a:pt x="0" y="83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491278" y="1265498"/>
            <a:ext cx="7756004" cy="7756004"/>
          </a:xfrm>
          <a:custGeom>
            <a:avLst/>
            <a:gdLst/>
            <a:ahLst/>
            <a:cxnLst/>
            <a:rect r="r" b="b" t="t" l="l"/>
            <a:pathLst>
              <a:path h="7756004" w="7756004">
                <a:moveTo>
                  <a:pt x="0" y="0"/>
                </a:moveTo>
                <a:lnTo>
                  <a:pt x="7756004" y="0"/>
                </a:lnTo>
                <a:lnTo>
                  <a:pt x="7756004" y="7756004"/>
                </a:lnTo>
                <a:lnTo>
                  <a:pt x="0" y="7756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440456" y="2993601"/>
            <a:ext cx="8517545" cy="18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61"/>
              </a:lnSpc>
            </a:pPr>
            <a:r>
              <a:rPr lang="en-US" sz="10615">
                <a:solidFill>
                  <a:srgbClr val="FFFFFF"/>
                </a:solidFill>
                <a:latin typeface="Pattanakarn Expanded"/>
              </a:rPr>
              <a:t>CNN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9763863" y="1762863"/>
            <a:ext cx="8524137" cy="8524137"/>
          </a:xfrm>
          <a:custGeom>
            <a:avLst/>
            <a:gdLst/>
            <a:ahLst/>
            <a:cxnLst/>
            <a:rect r="r" b="b" t="t" l="l"/>
            <a:pathLst>
              <a:path h="8524137" w="8524137">
                <a:moveTo>
                  <a:pt x="8524137" y="0"/>
                </a:moveTo>
                <a:lnTo>
                  <a:pt x="0" y="0"/>
                </a:lnTo>
                <a:lnTo>
                  <a:pt x="0" y="8524137"/>
                </a:lnTo>
                <a:lnTo>
                  <a:pt x="8524137" y="8524137"/>
                </a:lnTo>
                <a:lnTo>
                  <a:pt x="852413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37609" y="-1515749"/>
            <a:ext cx="3287073" cy="3287073"/>
          </a:xfrm>
          <a:custGeom>
            <a:avLst/>
            <a:gdLst/>
            <a:ahLst/>
            <a:cxnLst/>
            <a:rect r="r" b="b" t="t" l="l"/>
            <a:pathLst>
              <a:path h="3287073" w="3287073">
                <a:moveTo>
                  <a:pt x="0" y="0"/>
                </a:moveTo>
                <a:lnTo>
                  <a:pt x="3287073" y="0"/>
                </a:lnTo>
                <a:lnTo>
                  <a:pt x="3287073" y="3287072"/>
                </a:lnTo>
                <a:lnTo>
                  <a:pt x="0" y="3287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8508443" y="8959656"/>
            <a:ext cx="1688947" cy="597289"/>
            <a:chOff x="0" y="0"/>
            <a:chExt cx="2251930" cy="796385"/>
          </a:xfrm>
        </p:grpSpPr>
        <p:sp>
          <p:nvSpPr>
            <p:cNvPr name="Freeform 8" id="8"/>
            <p:cNvSpPr/>
            <p:nvPr/>
          </p:nvSpPr>
          <p:spPr>
            <a:xfrm flipH="false" flipV="false" rot="-2700000">
              <a:off x="116628" y="116628"/>
              <a:ext cx="563129" cy="563129"/>
            </a:xfrm>
            <a:custGeom>
              <a:avLst/>
              <a:gdLst/>
              <a:ahLst/>
              <a:cxnLst/>
              <a:rect r="r" b="b" t="t" l="l"/>
              <a:pathLst>
                <a:path h="563129" w="563129">
                  <a:moveTo>
                    <a:pt x="0" y="0"/>
                  </a:moveTo>
                  <a:lnTo>
                    <a:pt x="563129" y="0"/>
                  </a:lnTo>
                  <a:lnTo>
                    <a:pt x="563129" y="563129"/>
                  </a:lnTo>
                  <a:lnTo>
                    <a:pt x="0" y="563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-2700000">
              <a:off x="844400" y="116628"/>
              <a:ext cx="563129" cy="563129"/>
            </a:xfrm>
            <a:custGeom>
              <a:avLst/>
              <a:gdLst/>
              <a:ahLst/>
              <a:cxnLst/>
              <a:rect r="r" b="b" t="t" l="l"/>
              <a:pathLst>
                <a:path h="563129" w="563129">
                  <a:moveTo>
                    <a:pt x="0" y="0"/>
                  </a:moveTo>
                  <a:lnTo>
                    <a:pt x="563130" y="0"/>
                  </a:lnTo>
                  <a:lnTo>
                    <a:pt x="563130" y="563129"/>
                  </a:lnTo>
                  <a:lnTo>
                    <a:pt x="0" y="563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-2700000">
              <a:off x="1572173" y="116628"/>
              <a:ext cx="563129" cy="563129"/>
            </a:xfrm>
            <a:custGeom>
              <a:avLst/>
              <a:gdLst/>
              <a:ahLst/>
              <a:cxnLst/>
              <a:rect r="r" b="b" t="t" l="l"/>
              <a:pathLst>
                <a:path h="563129" w="563129">
                  <a:moveTo>
                    <a:pt x="0" y="0"/>
                  </a:moveTo>
                  <a:lnTo>
                    <a:pt x="563129" y="0"/>
                  </a:lnTo>
                  <a:lnTo>
                    <a:pt x="563129" y="563129"/>
                  </a:lnTo>
                  <a:lnTo>
                    <a:pt x="0" y="563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49464" y="7939439"/>
            <a:ext cx="728184" cy="722889"/>
          </a:xfrm>
          <a:custGeom>
            <a:avLst/>
            <a:gdLst/>
            <a:ahLst/>
            <a:cxnLst/>
            <a:rect r="r" b="b" t="t" l="l"/>
            <a:pathLst>
              <a:path h="722889" w="728184">
                <a:moveTo>
                  <a:pt x="0" y="0"/>
                </a:moveTo>
                <a:lnTo>
                  <a:pt x="728185" y="0"/>
                </a:lnTo>
                <a:lnTo>
                  <a:pt x="728185" y="722889"/>
                </a:lnTo>
                <a:lnTo>
                  <a:pt x="0" y="7228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444308" y="8114593"/>
            <a:ext cx="4142082" cy="33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094" spc="20">
                <a:solidFill>
                  <a:srgbClr val="01E8B9"/>
                </a:solidFill>
                <a:latin typeface="Lexend Exa Bold"/>
              </a:rPr>
              <a:t>Francisco Ortega López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9464" y="6631167"/>
            <a:ext cx="6131769" cy="49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9"/>
              </a:lnSpc>
            </a:pPr>
            <a:r>
              <a:rPr lang="en-US" sz="2942" spc="123">
                <a:solidFill>
                  <a:srgbClr val="65E6E0"/>
                </a:solidFill>
                <a:latin typeface="Montserrat"/>
              </a:rPr>
              <a:t>Convolutional Neural Network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842793" y="707894"/>
            <a:ext cx="1115208" cy="1115208"/>
          </a:xfrm>
          <a:custGeom>
            <a:avLst/>
            <a:gdLst/>
            <a:ahLst/>
            <a:cxnLst/>
            <a:rect r="r" b="b" t="t" l="l"/>
            <a:pathLst>
              <a:path h="1115208" w="1115208">
                <a:moveTo>
                  <a:pt x="0" y="0"/>
                </a:moveTo>
                <a:lnTo>
                  <a:pt x="1115208" y="0"/>
                </a:lnTo>
                <a:lnTo>
                  <a:pt x="1115208" y="1115208"/>
                </a:lnTo>
                <a:lnTo>
                  <a:pt x="0" y="1115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1135570" y="8662328"/>
            <a:ext cx="2949126" cy="2949126"/>
          </a:xfrm>
          <a:custGeom>
            <a:avLst/>
            <a:gdLst/>
            <a:ahLst/>
            <a:cxnLst/>
            <a:rect r="r" b="b" t="t" l="l"/>
            <a:pathLst>
              <a:path h="2949126" w="2949126">
                <a:moveTo>
                  <a:pt x="0" y="0"/>
                </a:moveTo>
                <a:lnTo>
                  <a:pt x="2949126" y="0"/>
                </a:lnTo>
                <a:lnTo>
                  <a:pt x="2949126" y="2949126"/>
                </a:lnTo>
                <a:lnTo>
                  <a:pt x="0" y="2949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93830" y="4809417"/>
            <a:ext cx="10300341" cy="4961628"/>
          </a:xfrm>
          <a:custGeom>
            <a:avLst/>
            <a:gdLst/>
            <a:ahLst/>
            <a:cxnLst/>
            <a:rect r="r" b="b" t="t" l="l"/>
            <a:pathLst>
              <a:path h="4961628" w="10300341">
                <a:moveTo>
                  <a:pt x="0" y="0"/>
                </a:moveTo>
                <a:lnTo>
                  <a:pt x="10300340" y="0"/>
                </a:lnTo>
                <a:lnTo>
                  <a:pt x="10300340" y="4961628"/>
                </a:lnTo>
                <a:lnTo>
                  <a:pt x="0" y="4961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5993"/>
            <a:ext cx="6958248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Bloque extractor 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Características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52570" y="3829489"/>
            <a:ext cx="7582860" cy="56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01E8B9"/>
                </a:solidFill>
                <a:latin typeface="Pattanakarn Expanded"/>
              </a:rPr>
              <a:t>Convolución con padding = ‘same’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66638" y="4759877"/>
            <a:ext cx="6554724" cy="5163751"/>
          </a:xfrm>
          <a:custGeom>
            <a:avLst/>
            <a:gdLst/>
            <a:ahLst/>
            <a:cxnLst/>
            <a:rect r="r" b="b" t="t" l="l"/>
            <a:pathLst>
              <a:path h="5163751" w="6554724">
                <a:moveTo>
                  <a:pt x="0" y="0"/>
                </a:moveTo>
                <a:lnTo>
                  <a:pt x="6554724" y="0"/>
                </a:lnTo>
                <a:lnTo>
                  <a:pt x="6554724" y="5163751"/>
                </a:lnTo>
                <a:lnTo>
                  <a:pt x="0" y="516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5993"/>
            <a:ext cx="6958248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Bloque extractor 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Características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39735" y="3812315"/>
            <a:ext cx="2808530" cy="56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01E8B9"/>
                </a:solidFill>
                <a:latin typeface="Pattanakarn Expanded"/>
              </a:rPr>
              <a:t>Max Pooling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2506" y="4471691"/>
            <a:ext cx="6082989" cy="5499688"/>
          </a:xfrm>
          <a:custGeom>
            <a:avLst/>
            <a:gdLst/>
            <a:ahLst/>
            <a:cxnLst/>
            <a:rect r="r" b="b" t="t" l="l"/>
            <a:pathLst>
              <a:path h="5499688" w="6082989">
                <a:moveTo>
                  <a:pt x="0" y="0"/>
                </a:moveTo>
                <a:lnTo>
                  <a:pt x="6082988" y="0"/>
                </a:lnTo>
                <a:lnTo>
                  <a:pt x="6082988" y="5499689"/>
                </a:lnTo>
                <a:lnTo>
                  <a:pt x="0" y="549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5993"/>
            <a:ext cx="6958248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Bloque extractor 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Características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77789" y="3709272"/>
            <a:ext cx="8132423" cy="56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01E8B9"/>
                </a:solidFill>
                <a:latin typeface="Pattanakarn Expanded"/>
              </a:rPr>
              <a:t>Max Pooling: Invariancia traslacional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7449" y="3597447"/>
            <a:ext cx="3593102" cy="35931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84889" y="-2304768"/>
            <a:ext cx="5070900" cy="5070900"/>
          </a:xfrm>
          <a:custGeom>
            <a:avLst/>
            <a:gdLst/>
            <a:ahLst/>
            <a:cxnLst/>
            <a:rect r="r" b="b" t="t" l="l"/>
            <a:pathLst>
              <a:path h="5070900" w="5070900">
                <a:moveTo>
                  <a:pt x="0" y="0"/>
                </a:moveTo>
                <a:lnTo>
                  <a:pt x="5070900" y="0"/>
                </a:lnTo>
                <a:lnTo>
                  <a:pt x="5070900" y="5070900"/>
                </a:lnTo>
                <a:lnTo>
                  <a:pt x="0" y="507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7800897" y="5754235"/>
            <a:ext cx="268620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1E8B9"/>
                </a:solidFill>
                <a:latin typeface="Pattanakarn Expanded"/>
              </a:rPr>
              <a:t>CNN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574473" y="4254944"/>
            <a:ext cx="1139054" cy="1139054"/>
          </a:xfrm>
          <a:custGeom>
            <a:avLst/>
            <a:gdLst/>
            <a:ahLst/>
            <a:cxnLst/>
            <a:rect r="r" b="b" t="t" l="l"/>
            <a:pathLst>
              <a:path h="1139054" w="1139054">
                <a:moveTo>
                  <a:pt x="0" y="0"/>
                </a:moveTo>
                <a:lnTo>
                  <a:pt x="1139054" y="0"/>
                </a:lnTo>
                <a:lnTo>
                  <a:pt x="1139054" y="1139054"/>
                </a:lnTo>
                <a:lnTo>
                  <a:pt x="0" y="1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-5400000">
            <a:off x="2672561" y="3508099"/>
            <a:ext cx="1686752" cy="5413552"/>
            <a:chOff x="0" y="0"/>
            <a:chExt cx="7475268" cy="23991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31314" y="5874832"/>
            <a:ext cx="196924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151">
                <a:solidFill>
                  <a:srgbClr val="FFFFFF"/>
                </a:solidFill>
                <a:latin typeface="Montserrat"/>
              </a:rPr>
              <a:t>Flatten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612429" y="4962757"/>
            <a:ext cx="848627" cy="8486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>
                  <a:solidFill>
                    <a:srgbClr val="000000"/>
                  </a:solidFill>
                  <a:latin typeface="Montserrat Bold"/>
                </a:rPr>
                <a:t>01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H="true" flipV="true">
            <a:off x="6461057" y="5387071"/>
            <a:ext cx="886392" cy="6927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grpSp>
        <p:nvGrpSpPr>
          <p:cNvPr name="Group 15" id="15"/>
          <p:cNvGrpSpPr/>
          <p:nvPr/>
        </p:nvGrpSpPr>
        <p:grpSpPr>
          <a:xfrm rot="-5400000">
            <a:off x="13927901" y="3508099"/>
            <a:ext cx="1686752" cy="5413552"/>
            <a:chOff x="0" y="0"/>
            <a:chExt cx="7475268" cy="239915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287515" y="5574963"/>
            <a:ext cx="2967524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151">
                <a:solidFill>
                  <a:srgbClr val="FFFFFF"/>
                </a:solidFill>
                <a:latin typeface="Montserrat"/>
              </a:rPr>
              <a:t>Perceptrón Multicapa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788276" y="4962757"/>
            <a:ext cx="848627" cy="84862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>
                  <a:solidFill>
                    <a:srgbClr val="000000"/>
                  </a:solidFill>
                  <a:latin typeface="Montserrat Bold"/>
                </a:rPr>
                <a:t>02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10940551" y="5387071"/>
            <a:ext cx="847725" cy="6927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917113" y="-232274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3298527" y="9920406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-1659009" y="9066124"/>
            <a:ext cx="2839631" cy="2839631"/>
          </a:xfrm>
          <a:custGeom>
            <a:avLst/>
            <a:gdLst/>
            <a:ahLst/>
            <a:cxnLst/>
            <a:rect r="r" b="b" t="t" l="l"/>
            <a:pathLst>
              <a:path h="2839631" w="2839631">
                <a:moveTo>
                  <a:pt x="0" y="0"/>
                </a:moveTo>
                <a:lnTo>
                  <a:pt x="2839631" y="0"/>
                </a:lnTo>
                <a:lnTo>
                  <a:pt x="2839631" y="2839631"/>
                </a:lnTo>
                <a:lnTo>
                  <a:pt x="0" y="283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5086350" y="1144891"/>
            <a:ext cx="7748245" cy="84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Bloque clasificador de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86350" y="1921119"/>
            <a:ext cx="8115300" cy="84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Características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6995" y="4166618"/>
            <a:ext cx="14674010" cy="4449313"/>
          </a:xfrm>
          <a:custGeom>
            <a:avLst/>
            <a:gdLst/>
            <a:ahLst/>
            <a:cxnLst/>
            <a:rect r="r" b="b" t="t" l="l"/>
            <a:pathLst>
              <a:path h="4449313" w="14674010">
                <a:moveTo>
                  <a:pt x="0" y="0"/>
                </a:moveTo>
                <a:lnTo>
                  <a:pt x="14674010" y="0"/>
                </a:lnTo>
                <a:lnTo>
                  <a:pt x="14674010" y="4449313"/>
                </a:lnTo>
                <a:lnTo>
                  <a:pt x="0" y="4449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5993"/>
            <a:ext cx="670064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Implementación 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Modelo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7449" y="3597447"/>
            <a:ext cx="3593102" cy="35931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84889" y="-2304768"/>
            <a:ext cx="5070900" cy="5070900"/>
          </a:xfrm>
          <a:custGeom>
            <a:avLst/>
            <a:gdLst/>
            <a:ahLst/>
            <a:cxnLst/>
            <a:rect r="r" b="b" t="t" l="l"/>
            <a:pathLst>
              <a:path h="5070900" w="5070900">
                <a:moveTo>
                  <a:pt x="0" y="0"/>
                </a:moveTo>
                <a:lnTo>
                  <a:pt x="5070900" y="0"/>
                </a:lnTo>
                <a:lnTo>
                  <a:pt x="5070900" y="5070900"/>
                </a:lnTo>
                <a:lnTo>
                  <a:pt x="0" y="507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7712286" y="5761494"/>
            <a:ext cx="2863429" cy="47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sz="2760">
                <a:solidFill>
                  <a:srgbClr val="01E8B9"/>
                </a:solidFill>
                <a:latin typeface="Pattanakarn Expanded"/>
              </a:rPr>
              <a:t>Entrenamiento</a:t>
            </a:r>
          </a:p>
        </p:txBody>
      </p:sp>
      <p:grpSp>
        <p:nvGrpSpPr>
          <p:cNvPr name="Group 7" id="7"/>
          <p:cNvGrpSpPr/>
          <p:nvPr/>
        </p:nvGrpSpPr>
        <p:grpSpPr>
          <a:xfrm rot="-5400000">
            <a:off x="2672561" y="3508099"/>
            <a:ext cx="1686752" cy="5413552"/>
            <a:chOff x="0" y="0"/>
            <a:chExt cx="7475268" cy="239915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25348" y="5804198"/>
            <a:ext cx="358117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pc="176">
                <a:solidFill>
                  <a:srgbClr val="FFFFFF"/>
                </a:solidFill>
                <a:latin typeface="Montserrat"/>
              </a:rPr>
              <a:t>Epoca_train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612429" y="4962757"/>
            <a:ext cx="848627" cy="84862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>
                  <a:solidFill>
                    <a:srgbClr val="000000"/>
                  </a:solidFill>
                  <a:latin typeface="Montserrat Bold"/>
                </a:rPr>
                <a:t>01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 flipV="true">
            <a:off x="6461057" y="5387071"/>
            <a:ext cx="886392" cy="6927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grpSp>
        <p:nvGrpSpPr>
          <p:cNvPr name="Group 14" id="14"/>
          <p:cNvGrpSpPr/>
          <p:nvPr/>
        </p:nvGrpSpPr>
        <p:grpSpPr>
          <a:xfrm rot="-5400000">
            <a:off x="13927901" y="3508099"/>
            <a:ext cx="1686752" cy="5413552"/>
            <a:chOff x="0" y="0"/>
            <a:chExt cx="7475268" cy="239915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78901" y="5804198"/>
            <a:ext cx="443180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pc="176">
                <a:solidFill>
                  <a:srgbClr val="FFFFFF"/>
                </a:solidFill>
                <a:latin typeface="Montserrat"/>
              </a:rPr>
              <a:t>Epoca_test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788276" y="4962757"/>
            <a:ext cx="848627" cy="84862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>
                  <a:solidFill>
                    <a:srgbClr val="000000"/>
                  </a:solidFill>
                  <a:latin typeface="Montserrat Bold"/>
                </a:rPr>
                <a:t>02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0940551" y="5387071"/>
            <a:ext cx="847725" cy="6927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sp>
        <p:nvSpPr>
          <p:cNvPr name="TextBox 21" id="21"/>
          <p:cNvSpPr txBox="true"/>
          <p:nvPr/>
        </p:nvSpPr>
        <p:spPr>
          <a:xfrm rot="0">
            <a:off x="6053258" y="1262083"/>
            <a:ext cx="6181484" cy="200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6"/>
              </a:lnSpc>
            </a:pPr>
            <a:r>
              <a:rPr lang="en-US" sz="5783">
                <a:solidFill>
                  <a:srgbClr val="FFFFFF"/>
                </a:solidFill>
                <a:latin typeface="Pattanakarn Expanded"/>
              </a:rPr>
              <a:t>Entrenamiento </a:t>
            </a:r>
          </a:p>
          <a:p>
            <a:pPr algn="ctr" marL="0" indent="0" lvl="0">
              <a:lnSpc>
                <a:spcPts val="8096"/>
              </a:lnSpc>
              <a:spcBef>
                <a:spcPct val="0"/>
              </a:spcBef>
            </a:pPr>
            <a:r>
              <a:rPr lang="en-US" sz="5783">
                <a:solidFill>
                  <a:srgbClr val="FFFFFF"/>
                </a:solidFill>
                <a:latin typeface="Pattanakarn Expanded"/>
              </a:rPr>
              <a:t>del modelo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17113" y="-232274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3298527" y="9920406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-1659009" y="9066124"/>
            <a:ext cx="2839631" cy="2839631"/>
          </a:xfrm>
          <a:custGeom>
            <a:avLst/>
            <a:gdLst/>
            <a:ahLst/>
            <a:cxnLst/>
            <a:rect r="r" b="b" t="t" l="l"/>
            <a:pathLst>
              <a:path h="2839631" w="2839631">
                <a:moveTo>
                  <a:pt x="0" y="0"/>
                </a:moveTo>
                <a:lnTo>
                  <a:pt x="2839631" y="0"/>
                </a:lnTo>
                <a:lnTo>
                  <a:pt x="2839631" y="2839631"/>
                </a:lnTo>
                <a:lnTo>
                  <a:pt x="0" y="283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8519773" y="4145544"/>
            <a:ext cx="1248454" cy="1248454"/>
          </a:xfrm>
          <a:custGeom>
            <a:avLst/>
            <a:gdLst/>
            <a:ahLst/>
            <a:cxnLst/>
            <a:rect r="r" b="b" t="t" l="l"/>
            <a:pathLst>
              <a:path h="1248454" w="1248454">
                <a:moveTo>
                  <a:pt x="0" y="0"/>
                </a:moveTo>
                <a:lnTo>
                  <a:pt x="1248454" y="0"/>
                </a:lnTo>
                <a:lnTo>
                  <a:pt x="1248454" y="1248454"/>
                </a:lnTo>
                <a:lnTo>
                  <a:pt x="0" y="1248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39817" cy="10287000"/>
          </a:xfrm>
          <a:custGeom>
            <a:avLst/>
            <a:gdLst/>
            <a:ahLst/>
            <a:cxnLst/>
            <a:rect r="r" b="b" t="t" l="l"/>
            <a:pathLst>
              <a:path h="10287000" w="6839817">
                <a:moveTo>
                  <a:pt x="0" y="0"/>
                </a:moveTo>
                <a:lnTo>
                  <a:pt x="6839817" y="0"/>
                </a:lnTo>
                <a:lnTo>
                  <a:pt x="68398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98" t="0" r="-1859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19428" y="3526482"/>
            <a:ext cx="9630111" cy="2246658"/>
            <a:chOff x="0" y="0"/>
            <a:chExt cx="2420410" cy="564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20409" cy="564670"/>
            </a:xfrm>
            <a:custGeom>
              <a:avLst/>
              <a:gdLst/>
              <a:ahLst/>
              <a:cxnLst/>
              <a:rect r="r" b="b" t="t" l="l"/>
              <a:pathLst>
                <a:path h="564670" w="2420409">
                  <a:moveTo>
                    <a:pt x="12059" y="0"/>
                  </a:moveTo>
                  <a:lnTo>
                    <a:pt x="2408350" y="0"/>
                  </a:lnTo>
                  <a:cubicBezTo>
                    <a:pt x="2411549" y="0"/>
                    <a:pt x="2414616" y="1270"/>
                    <a:pt x="2416877" y="3532"/>
                  </a:cubicBezTo>
                  <a:cubicBezTo>
                    <a:pt x="2419139" y="5793"/>
                    <a:pt x="2420409" y="8861"/>
                    <a:pt x="2420409" y="12059"/>
                  </a:cubicBezTo>
                  <a:lnTo>
                    <a:pt x="2420409" y="552611"/>
                  </a:lnTo>
                  <a:cubicBezTo>
                    <a:pt x="2420409" y="555809"/>
                    <a:pt x="2419139" y="558876"/>
                    <a:pt x="2416877" y="561138"/>
                  </a:cubicBezTo>
                  <a:cubicBezTo>
                    <a:pt x="2414616" y="563399"/>
                    <a:pt x="2411549" y="564670"/>
                    <a:pt x="2408350" y="564670"/>
                  </a:cubicBezTo>
                  <a:lnTo>
                    <a:pt x="12059" y="564670"/>
                  </a:lnTo>
                  <a:cubicBezTo>
                    <a:pt x="8861" y="564670"/>
                    <a:pt x="5793" y="563399"/>
                    <a:pt x="3532" y="561138"/>
                  </a:cubicBezTo>
                  <a:cubicBezTo>
                    <a:pt x="1270" y="558876"/>
                    <a:pt x="0" y="555809"/>
                    <a:pt x="0" y="552611"/>
                  </a:cubicBezTo>
                  <a:lnTo>
                    <a:pt x="0" y="12059"/>
                  </a:lnTo>
                  <a:cubicBezTo>
                    <a:pt x="0" y="8861"/>
                    <a:pt x="1270" y="5793"/>
                    <a:pt x="3532" y="3532"/>
                  </a:cubicBezTo>
                  <a:cubicBezTo>
                    <a:pt x="5793" y="1270"/>
                    <a:pt x="8861" y="0"/>
                    <a:pt x="120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05C">
                    <a:alpha val="100000"/>
                  </a:srgbClr>
                </a:gs>
                <a:gs pos="100000">
                  <a:srgbClr val="11132C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420410" cy="65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19428" y="6360562"/>
            <a:ext cx="9630111" cy="2229421"/>
            <a:chOff x="0" y="0"/>
            <a:chExt cx="2420410" cy="5603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20409" cy="560338"/>
            </a:xfrm>
            <a:custGeom>
              <a:avLst/>
              <a:gdLst/>
              <a:ahLst/>
              <a:cxnLst/>
              <a:rect r="r" b="b" t="t" l="l"/>
              <a:pathLst>
                <a:path h="560338" w="2420409">
                  <a:moveTo>
                    <a:pt x="12059" y="0"/>
                  </a:moveTo>
                  <a:lnTo>
                    <a:pt x="2408350" y="0"/>
                  </a:lnTo>
                  <a:cubicBezTo>
                    <a:pt x="2411549" y="0"/>
                    <a:pt x="2414616" y="1270"/>
                    <a:pt x="2416877" y="3532"/>
                  </a:cubicBezTo>
                  <a:cubicBezTo>
                    <a:pt x="2419139" y="5793"/>
                    <a:pt x="2420409" y="8861"/>
                    <a:pt x="2420409" y="12059"/>
                  </a:cubicBezTo>
                  <a:lnTo>
                    <a:pt x="2420409" y="548279"/>
                  </a:lnTo>
                  <a:cubicBezTo>
                    <a:pt x="2420409" y="554939"/>
                    <a:pt x="2415011" y="560338"/>
                    <a:pt x="2408350" y="560338"/>
                  </a:cubicBezTo>
                  <a:lnTo>
                    <a:pt x="12059" y="560338"/>
                  </a:lnTo>
                  <a:cubicBezTo>
                    <a:pt x="8861" y="560338"/>
                    <a:pt x="5793" y="559067"/>
                    <a:pt x="3532" y="556806"/>
                  </a:cubicBezTo>
                  <a:cubicBezTo>
                    <a:pt x="1270" y="554544"/>
                    <a:pt x="0" y="551477"/>
                    <a:pt x="0" y="548279"/>
                  </a:cubicBezTo>
                  <a:lnTo>
                    <a:pt x="0" y="12059"/>
                  </a:lnTo>
                  <a:cubicBezTo>
                    <a:pt x="0" y="8861"/>
                    <a:pt x="1270" y="5793"/>
                    <a:pt x="3532" y="3532"/>
                  </a:cubicBezTo>
                  <a:cubicBezTo>
                    <a:pt x="5793" y="1270"/>
                    <a:pt x="8861" y="0"/>
                    <a:pt x="120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05C">
                    <a:alpha val="100000"/>
                  </a:srgbClr>
                </a:gs>
                <a:gs pos="100000">
                  <a:srgbClr val="11132C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420410" cy="65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35567" y="3281615"/>
            <a:ext cx="767721" cy="802531"/>
            <a:chOff x="0" y="0"/>
            <a:chExt cx="812800" cy="8496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49654"/>
            </a:xfrm>
            <a:custGeom>
              <a:avLst/>
              <a:gdLst/>
              <a:ahLst/>
              <a:cxnLst/>
              <a:rect r="r" b="b" t="t" l="l"/>
              <a:pathLst>
                <a:path h="849654" w="812800">
                  <a:moveTo>
                    <a:pt x="406400" y="0"/>
                  </a:moveTo>
                  <a:cubicBezTo>
                    <a:pt x="181951" y="0"/>
                    <a:pt x="0" y="190202"/>
                    <a:pt x="0" y="424827"/>
                  </a:cubicBezTo>
                  <a:cubicBezTo>
                    <a:pt x="0" y="659453"/>
                    <a:pt x="181951" y="849654"/>
                    <a:pt x="406400" y="849654"/>
                  </a:cubicBezTo>
                  <a:cubicBezTo>
                    <a:pt x="630849" y="849654"/>
                    <a:pt x="812800" y="659453"/>
                    <a:pt x="812800" y="424827"/>
                  </a:cubicBezTo>
                  <a:cubicBezTo>
                    <a:pt x="812800" y="190202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53695"/>
              <a:ext cx="660400" cy="823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787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Bold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35567" y="6230340"/>
            <a:ext cx="767721" cy="76772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52"/>
                </a:lnSpc>
                <a:spcBef>
                  <a:spcPct val="0"/>
                </a:spcBef>
              </a:pPr>
              <a:r>
                <a:rPr lang="en-US" sz="2369">
                  <a:solidFill>
                    <a:srgbClr val="000000"/>
                  </a:solidFill>
                  <a:latin typeface="Open Sans Bold"/>
                </a:rPr>
                <a:t>02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426047" y="1028227"/>
            <a:ext cx="4548798" cy="73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FFFFFF"/>
                </a:solidFill>
                <a:latin typeface="Pattanakarn Expanded"/>
              </a:rPr>
              <a:t>Evaluación 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26047" y="1651106"/>
            <a:ext cx="4325915" cy="95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8"/>
              </a:lnSpc>
              <a:spcBef>
                <a:spcPct val="0"/>
              </a:spcBef>
            </a:pPr>
            <a:r>
              <a:rPr lang="en-US" sz="5584">
                <a:solidFill>
                  <a:srgbClr val="01E8B9"/>
                </a:solidFill>
                <a:latin typeface="Pattanakarn Expanded"/>
              </a:rPr>
              <a:t>Modelo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66763" y="4255476"/>
            <a:ext cx="291856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pc="176">
                <a:solidFill>
                  <a:srgbClr val="FFFFFF"/>
                </a:solidFill>
                <a:latin typeface="Montserrat"/>
              </a:rPr>
              <a:t>Precisión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66763" y="7080938"/>
            <a:ext cx="889256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pc="176">
                <a:solidFill>
                  <a:srgbClr val="FFFFFF"/>
                </a:solidFill>
                <a:latin typeface="Montserrat"/>
              </a:rPr>
              <a:t>Pérdida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144000" y="4215076"/>
            <a:ext cx="869469" cy="869469"/>
          </a:xfrm>
          <a:custGeom>
            <a:avLst/>
            <a:gdLst/>
            <a:ahLst/>
            <a:cxnLst/>
            <a:rect r="r" b="b" t="t" l="l"/>
            <a:pathLst>
              <a:path h="869469" w="869469">
                <a:moveTo>
                  <a:pt x="0" y="0"/>
                </a:moveTo>
                <a:lnTo>
                  <a:pt x="869469" y="0"/>
                </a:lnTo>
                <a:lnTo>
                  <a:pt x="869469" y="869469"/>
                </a:lnTo>
                <a:lnTo>
                  <a:pt x="0" y="869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7040539"/>
            <a:ext cx="869469" cy="869469"/>
          </a:xfrm>
          <a:custGeom>
            <a:avLst/>
            <a:gdLst/>
            <a:ahLst/>
            <a:cxnLst/>
            <a:rect r="r" b="b" t="t" l="l"/>
            <a:pathLst>
              <a:path h="869469" w="869469">
                <a:moveTo>
                  <a:pt x="0" y="0"/>
                </a:moveTo>
                <a:lnTo>
                  <a:pt x="869469" y="0"/>
                </a:lnTo>
                <a:lnTo>
                  <a:pt x="869469" y="869469"/>
                </a:lnTo>
                <a:lnTo>
                  <a:pt x="0" y="8694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29227" y="4226953"/>
            <a:ext cx="7429545" cy="5581917"/>
          </a:xfrm>
          <a:custGeom>
            <a:avLst/>
            <a:gdLst/>
            <a:ahLst/>
            <a:cxnLst/>
            <a:rect r="r" b="b" t="t" l="l"/>
            <a:pathLst>
              <a:path h="5581917" w="7429545">
                <a:moveTo>
                  <a:pt x="0" y="0"/>
                </a:moveTo>
                <a:lnTo>
                  <a:pt x="7429546" y="0"/>
                </a:lnTo>
                <a:lnTo>
                  <a:pt x="7429546" y="5581918"/>
                </a:lnTo>
                <a:lnTo>
                  <a:pt x="0" y="558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5993"/>
            <a:ext cx="6958248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Evaluación 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Modelo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29111" y="3223027"/>
            <a:ext cx="3429777" cy="56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01E8B9"/>
                </a:solidFill>
                <a:latin typeface="Pattanakarn Expanded"/>
              </a:rPr>
              <a:t>Cross-Entropy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33543" y="3330180"/>
            <a:ext cx="9420915" cy="6099674"/>
          </a:xfrm>
          <a:custGeom>
            <a:avLst/>
            <a:gdLst/>
            <a:ahLst/>
            <a:cxnLst/>
            <a:rect r="r" b="b" t="t" l="l"/>
            <a:pathLst>
              <a:path h="6099674" w="9420915">
                <a:moveTo>
                  <a:pt x="0" y="0"/>
                </a:moveTo>
                <a:lnTo>
                  <a:pt x="9420914" y="0"/>
                </a:lnTo>
                <a:lnTo>
                  <a:pt x="9420914" y="6099674"/>
                </a:lnTo>
                <a:lnTo>
                  <a:pt x="0" y="6099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5993"/>
            <a:ext cx="5567166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Evaluación 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Modelo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4267" y="3419533"/>
            <a:ext cx="7799466" cy="5838767"/>
          </a:xfrm>
          <a:custGeom>
            <a:avLst/>
            <a:gdLst/>
            <a:ahLst/>
            <a:cxnLst/>
            <a:rect r="r" b="b" t="t" l="l"/>
            <a:pathLst>
              <a:path h="5838767" w="7799466">
                <a:moveTo>
                  <a:pt x="0" y="0"/>
                </a:moveTo>
                <a:lnTo>
                  <a:pt x="7799466" y="0"/>
                </a:lnTo>
                <a:lnTo>
                  <a:pt x="7799466" y="5838767"/>
                </a:lnTo>
                <a:lnTo>
                  <a:pt x="0" y="583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5993"/>
            <a:ext cx="5567166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Evaluación 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Modelo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3823" y="3177691"/>
            <a:ext cx="6627871" cy="5504065"/>
            <a:chOff x="0" y="0"/>
            <a:chExt cx="1665833" cy="13833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5833" cy="1383379"/>
            </a:xfrm>
            <a:custGeom>
              <a:avLst/>
              <a:gdLst/>
              <a:ahLst/>
              <a:cxnLst/>
              <a:rect r="r" b="b" t="t" l="l"/>
              <a:pathLst>
                <a:path h="1383379" w="1665833">
                  <a:moveTo>
                    <a:pt x="4672" y="0"/>
                  </a:moveTo>
                  <a:lnTo>
                    <a:pt x="1661161" y="0"/>
                  </a:lnTo>
                  <a:cubicBezTo>
                    <a:pt x="1663741" y="0"/>
                    <a:pt x="1665833" y="2092"/>
                    <a:pt x="1665833" y="4672"/>
                  </a:cubicBezTo>
                  <a:lnTo>
                    <a:pt x="1665833" y="1378706"/>
                  </a:lnTo>
                  <a:cubicBezTo>
                    <a:pt x="1665833" y="1381287"/>
                    <a:pt x="1663741" y="1383379"/>
                    <a:pt x="1661161" y="1383379"/>
                  </a:cubicBezTo>
                  <a:lnTo>
                    <a:pt x="4672" y="1383379"/>
                  </a:lnTo>
                  <a:cubicBezTo>
                    <a:pt x="2092" y="1383379"/>
                    <a:pt x="0" y="1381287"/>
                    <a:pt x="0" y="1378706"/>
                  </a:cubicBezTo>
                  <a:lnTo>
                    <a:pt x="0" y="4672"/>
                  </a:lnTo>
                  <a:cubicBezTo>
                    <a:pt x="0" y="2092"/>
                    <a:pt x="2092" y="0"/>
                    <a:pt x="4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665833" cy="1478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36788" y="3520035"/>
            <a:ext cx="972394" cy="4799744"/>
            <a:chOff x="0" y="0"/>
            <a:chExt cx="205815" cy="10159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815" cy="1015904"/>
            </a:xfrm>
            <a:custGeom>
              <a:avLst/>
              <a:gdLst/>
              <a:ahLst/>
              <a:cxnLst/>
              <a:rect r="r" b="b" t="t" l="l"/>
              <a:pathLst>
                <a:path h="1015904" w="205815">
                  <a:moveTo>
                    <a:pt x="0" y="0"/>
                  </a:moveTo>
                  <a:lnTo>
                    <a:pt x="205815" y="0"/>
                  </a:lnTo>
                  <a:lnTo>
                    <a:pt x="205815" y="1015904"/>
                  </a:lnTo>
                  <a:lnTo>
                    <a:pt x="0" y="1015904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05815" cy="1111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65094" y="-2154203"/>
            <a:ext cx="11067763" cy="11067763"/>
          </a:xfrm>
          <a:custGeom>
            <a:avLst/>
            <a:gdLst/>
            <a:ahLst/>
            <a:cxnLst/>
            <a:rect r="r" b="b" t="t" l="l"/>
            <a:pathLst>
              <a:path h="11067763" w="11067763">
                <a:moveTo>
                  <a:pt x="0" y="0"/>
                </a:moveTo>
                <a:lnTo>
                  <a:pt x="11067763" y="0"/>
                </a:lnTo>
                <a:lnTo>
                  <a:pt x="11067763" y="11067763"/>
                </a:lnTo>
                <a:lnTo>
                  <a:pt x="0" y="1106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9657953" y="-2257625"/>
            <a:ext cx="10577404" cy="1057740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36788" y="1938067"/>
            <a:ext cx="4326149" cy="103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7"/>
              </a:lnSpc>
              <a:spcBef>
                <a:spcPct val="0"/>
              </a:spcBef>
            </a:pPr>
            <a:r>
              <a:rPr lang="en-US" sz="6005">
                <a:solidFill>
                  <a:srgbClr val="01E8B9"/>
                </a:solidFill>
                <a:latin typeface="Pattanakarn Expanded"/>
              </a:rPr>
              <a:t>C</a:t>
            </a:r>
            <a:r>
              <a:rPr lang="en-US" sz="6005" strike="noStrike" u="none">
                <a:solidFill>
                  <a:srgbClr val="01E8B9"/>
                </a:solidFill>
                <a:latin typeface="Pattanakarn Expanded"/>
              </a:rPr>
              <a:t>ontenido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3489" y="1249735"/>
            <a:ext cx="3442987" cy="8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91"/>
              </a:lnSpc>
              <a:spcBef>
                <a:spcPct val="0"/>
              </a:spcBef>
            </a:pPr>
            <a:r>
              <a:rPr lang="en-US" sz="4779">
                <a:solidFill>
                  <a:srgbClr val="FFFFFF"/>
                </a:solidFill>
                <a:latin typeface="Pattanakarn Expanded"/>
              </a:rPr>
              <a:t>Tabla 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23402" y="3558015"/>
            <a:ext cx="4836753" cy="44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6"/>
              </a:lnSpc>
            </a:pPr>
            <a:r>
              <a:rPr lang="en-US" sz="1970" spc="19">
                <a:solidFill>
                  <a:srgbClr val="FFFFFF"/>
                </a:solidFill>
                <a:latin typeface="Montserrat Medium"/>
              </a:rPr>
              <a:t>Introducción</a:t>
            </a:r>
          </a:p>
          <a:p>
            <a:pPr algn="l">
              <a:lnSpc>
                <a:spcPts val="3606"/>
              </a:lnSpc>
            </a:pPr>
            <a:r>
              <a:rPr lang="en-US" sz="1970" spc="19">
                <a:solidFill>
                  <a:srgbClr val="FFFFFF"/>
                </a:solidFill>
                <a:latin typeface="Montserrat Medium"/>
              </a:rPr>
              <a:t>Fases del proyecto</a:t>
            </a:r>
          </a:p>
          <a:p>
            <a:pPr algn="l">
              <a:lnSpc>
                <a:spcPts val="3606"/>
              </a:lnSpc>
            </a:pPr>
            <a:r>
              <a:rPr lang="en-US" sz="1970" spc="19">
                <a:solidFill>
                  <a:srgbClr val="FFFFFF"/>
                </a:solidFill>
                <a:latin typeface="Montserrat"/>
              </a:rPr>
              <a:t>Carga y preprocesado de datos</a:t>
            </a:r>
          </a:p>
          <a:p>
            <a:pPr algn="l">
              <a:lnSpc>
                <a:spcPts val="3606"/>
              </a:lnSpc>
            </a:pPr>
            <a:r>
              <a:rPr lang="en-US" sz="1970" spc="19">
                <a:solidFill>
                  <a:srgbClr val="FFFFFF"/>
                </a:solidFill>
                <a:latin typeface="Montserrat Medium"/>
              </a:rPr>
              <a:t>Visualización de los datos</a:t>
            </a:r>
          </a:p>
          <a:p>
            <a:pPr algn="l">
              <a:lnSpc>
                <a:spcPts val="3606"/>
              </a:lnSpc>
            </a:pPr>
            <a:r>
              <a:rPr lang="en-US" sz="1970" spc="19">
                <a:solidFill>
                  <a:srgbClr val="FFFFFF"/>
                </a:solidFill>
                <a:latin typeface="Montserrat Medium"/>
              </a:rPr>
              <a:t>Implementación del modelo</a:t>
            </a:r>
          </a:p>
          <a:p>
            <a:pPr algn="l">
              <a:lnSpc>
                <a:spcPts val="3606"/>
              </a:lnSpc>
            </a:pPr>
            <a:r>
              <a:rPr lang="en-US" sz="1970" spc="19">
                <a:solidFill>
                  <a:srgbClr val="FFFFFF"/>
                </a:solidFill>
                <a:latin typeface="Montserrat Medium"/>
              </a:rPr>
              <a:t>Bloque extractor de características</a:t>
            </a:r>
          </a:p>
          <a:p>
            <a:pPr algn="l">
              <a:lnSpc>
                <a:spcPts val="3606"/>
              </a:lnSpc>
            </a:pPr>
            <a:r>
              <a:rPr lang="en-US" sz="1970" spc="19">
                <a:solidFill>
                  <a:srgbClr val="FFFFFF"/>
                </a:solidFill>
                <a:latin typeface="Montserrat"/>
              </a:rPr>
              <a:t>Bloque clasificador de características</a:t>
            </a:r>
          </a:p>
          <a:p>
            <a:pPr algn="l">
              <a:lnSpc>
                <a:spcPts val="3606"/>
              </a:lnSpc>
            </a:pPr>
            <a:r>
              <a:rPr lang="en-US" sz="1970" spc="19">
                <a:solidFill>
                  <a:srgbClr val="FFFFFF"/>
                </a:solidFill>
                <a:latin typeface="Montserrat Medium"/>
              </a:rPr>
              <a:t>Entrenamiento del modelo</a:t>
            </a:r>
          </a:p>
          <a:p>
            <a:pPr algn="l">
              <a:lnSpc>
                <a:spcPts val="3606"/>
              </a:lnSpc>
            </a:pPr>
            <a:r>
              <a:rPr lang="en-US" sz="1970" spc="19">
                <a:solidFill>
                  <a:srgbClr val="FFFFFF"/>
                </a:solidFill>
                <a:latin typeface="Montserrat Medium"/>
              </a:rPr>
              <a:t>Evaluación del modelo</a:t>
            </a:r>
          </a:p>
          <a:p>
            <a:pPr algn="l">
              <a:lnSpc>
                <a:spcPts val="3606"/>
              </a:lnSpc>
            </a:pPr>
            <a:r>
              <a:rPr lang="en-US" sz="1970" spc="19">
                <a:solidFill>
                  <a:srgbClr val="FFFFFF"/>
                </a:solidFill>
                <a:latin typeface="Montserrat Medium"/>
              </a:rPr>
              <a:t>Resultados y conclusiones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0172" y="3558015"/>
            <a:ext cx="725625" cy="44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1970" spc="19" strike="noStrike" u="none">
                <a:solidFill>
                  <a:srgbClr val="0A1944"/>
                </a:solidFill>
                <a:latin typeface="Montserrat Bold"/>
              </a:rPr>
              <a:t>01</a:t>
            </a:r>
          </a:p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1970" spc="19" strike="noStrike" u="none">
                <a:solidFill>
                  <a:srgbClr val="0A1944"/>
                </a:solidFill>
                <a:latin typeface="Montserrat Bold"/>
              </a:rPr>
              <a:t>02</a:t>
            </a:r>
          </a:p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1970" spc="19" strike="noStrike" u="none">
                <a:solidFill>
                  <a:srgbClr val="0A1944"/>
                </a:solidFill>
                <a:latin typeface="Montserrat Bold"/>
              </a:rPr>
              <a:t>03</a:t>
            </a:r>
          </a:p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1970" spc="19" strike="noStrike" u="none">
                <a:solidFill>
                  <a:srgbClr val="0A1944"/>
                </a:solidFill>
                <a:latin typeface="Montserrat Bold"/>
              </a:rPr>
              <a:t>04</a:t>
            </a:r>
          </a:p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1970" spc="19" strike="noStrike" u="none">
                <a:solidFill>
                  <a:srgbClr val="0A1944"/>
                </a:solidFill>
                <a:latin typeface="Montserrat Bold"/>
              </a:rPr>
              <a:t>05</a:t>
            </a:r>
          </a:p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1970" spc="19" strike="noStrike" u="none">
                <a:solidFill>
                  <a:srgbClr val="0A1944"/>
                </a:solidFill>
                <a:latin typeface="Montserrat Bold"/>
              </a:rPr>
              <a:t>06</a:t>
            </a:r>
          </a:p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1970" spc="19" strike="noStrike" u="none">
                <a:solidFill>
                  <a:srgbClr val="0A1944"/>
                </a:solidFill>
                <a:latin typeface="Montserrat Bold"/>
              </a:rPr>
              <a:t>07</a:t>
            </a:r>
          </a:p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1970" spc="19" strike="noStrike" u="none">
                <a:solidFill>
                  <a:srgbClr val="0A1944"/>
                </a:solidFill>
                <a:latin typeface="Montserrat Bold"/>
              </a:rPr>
              <a:t>08</a:t>
            </a:r>
          </a:p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1970" spc="19" strike="noStrike" u="none">
                <a:solidFill>
                  <a:srgbClr val="0A1944"/>
                </a:solidFill>
                <a:latin typeface="Montserrat Bold"/>
              </a:rPr>
              <a:t>09</a:t>
            </a:r>
          </a:p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1970" spc="19" strike="noStrike" u="none">
                <a:solidFill>
                  <a:srgbClr val="0A1944"/>
                </a:solidFill>
                <a:latin typeface="Montserrat Bold"/>
              </a:rPr>
              <a:t>10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914036" y="9258300"/>
            <a:ext cx="1803105" cy="637660"/>
            <a:chOff x="0" y="0"/>
            <a:chExt cx="2404140" cy="850214"/>
          </a:xfrm>
        </p:grpSpPr>
        <p:sp>
          <p:nvSpPr>
            <p:cNvPr name="Freeform 16" id="16"/>
            <p:cNvSpPr/>
            <p:nvPr/>
          </p:nvSpPr>
          <p:spPr>
            <a:xfrm flipH="false" flipV="false" rot="-2700000">
              <a:off x="124511" y="124511"/>
              <a:ext cx="601192" cy="601192"/>
            </a:xfrm>
            <a:custGeom>
              <a:avLst/>
              <a:gdLst/>
              <a:ahLst/>
              <a:cxnLst/>
              <a:rect r="r" b="b" t="t" l="l"/>
              <a:pathLst>
                <a:path h="601192" w="601192">
                  <a:moveTo>
                    <a:pt x="0" y="0"/>
                  </a:moveTo>
                  <a:lnTo>
                    <a:pt x="601192" y="0"/>
                  </a:lnTo>
                  <a:lnTo>
                    <a:pt x="601192" y="601192"/>
                  </a:lnTo>
                  <a:lnTo>
                    <a:pt x="0" y="601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-2700000">
              <a:off x="901474" y="124511"/>
              <a:ext cx="601192" cy="601192"/>
            </a:xfrm>
            <a:custGeom>
              <a:avLst/>
              <a:gdLst/>
              <a:ahLst/>
              <a:cxnLst/>
              <a:rect r="r" b="b" t="t" l="l"/>
              <a:pathLst>
                <a:path h="601192" w="601192">
                  <a:moveTo>
                    <a:pt x="0" y="0"/>
                  </a:moveTo>
                  <a:lnTo>
                    <a:pt x="601192" y="0"/>
                  </a:lnTo>
                  <a:lnTo>
                    <a:pt x="601192" y="601192"/>
                  </a:lnTo>
                  <a:lnTo>
                    <a:pt x="0" y="601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-2700000">
              <a:off x="1678438" y="124511"/>
              <a:ext cx="601192" cy="601192"/>
            </a:xfrm>
            <a:custGeom>
              <a:avLst/>
              <a:gdLst/>
              <a:ahLst/>
              <a:cxnLst/>
              <a:rect r="r" b="b" t="t" l="l"/>
              <a:pathLst>
                <a:path h="601192" w="601192">
                  <a:moveTo>
                    <a:pt x="0" y="0"/>
                  </a:moveTo>
                  <a:lnTo>
                    <a:pt x="601191" y="0"/>
                  </a:lnTo>
                  <a:lnTo>
                    <a:pt x="601191" y="601192"/>
                  </a:lnTo>
                  <a:lnTo>
                    <a:pt x="0" y="601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-1168843" y="8562690"/>
            <a:ext cx="2942332" cy="2942332"/>
          </a:xfrm>
          <a:custGeom>
            <a:avLst/>
            <a:gdLst/>
            <a:ahLst/>
            <a:cxnLst/>
            <a:rect r="r" b="b" t="t" l="l"/>
            <a:pathLst>
              <a:path h="2942332" w="2942332">
                <a:moveTo>
                  <a:pt x="0" y="0"/>
                </a:moveTo>
                <a:lnTo>
                  <a:pt x="2942332" y="0"/>
                </a:lnTo>
                <a:lnTo>
                  <a:pt x="2942332" y="2942333"/>
                </a:lnTo>
                <a:lnTo>
                  <a:pt x="0" y="2942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1799" y="5143500"/>
            <a:ext cx="11304402" cy="2286284"/>
          </a:xfrm>
          <a:custGeom>
            <a:avLst/>
            <a:gdLst/>
            <a:ahLst/>
            <a:cxnLst/>
            <a:rect r="r" b="b" t="t" l="l"/>
            <a:pathLst>
              <a:path h="2286284" w="11304402">
                <a:moveTo>
                  <a:pt x="0" y="0"/>
                </a:moveTo>
                <a:lnTo>
                  <a:pt x="11304402" y="0"/>
                </a:lnTo>
                <a:lnTo>
                  <a:pt x="11304402" y="2286284"/>
                </a:lnTo>
                <a:lnTo>
                  <a:pt x="0" y="2286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5993"/>
            <a:ext cx="5567166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Resultados 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Conclusiones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70853" y="2075515"/>
            <a:ext cx="7213930" cy="6262359"/>
            <a:chOff x="0" y="0"/>
            <a:chExt cx="1813132" cy="15739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3132" cy="1573967"/>
            </a:xfrm>
            <a:custGeom>
              <a:avLst/>
              <a:gdLst/>
              <a:ahLst/>
              <a:cxnLst/>
              <a:rect r="r" b="b" t="t" l="l"/>
              <a:pathLst>
                <a:path h="1573967" w="1813132">
                  <a:moveTo>
                    <a:pt x="5366" y="0"/>
                  </a:moveTo>
                  <a:lnTo>
                    <a:pt x="1807766" y="0"/>
                  </a:lnTo>
                  <a:cubicBezTo>
                    <a:pt x="1809189" y="0"/>
                    <a:pt x="1810554" y="565"/>
                    <a:pt x="1811561" y="1572"/>
                  </a:cubicBezTo>
                  <a:cubicBezTo>
                    <a:pt x="1812567" y="2578"/>
                    <a:pt x="1813132" y="3943"/>
                    <a:pt x="1813132" y="5366"/>
                  </a:cubicBezTo>
                  <a:lnTo>
                    <a:pt x="1813132" y="1568601"/>
                  </a:lnTo>
                  <a:cubicBezTo>
                    <a:pt x="1813132" y="1571564"/>
                    <a:pt x="1810730" y="1573967"/>
                    <a:pt x="1807766" y="1573967"/>
                  </a:cubicBezTo>
                  <a:lnTo>
                    <a:pt x="5366" y="1573967"/>
                  </a:lnTo>
                  <a:cubicBezTo>
                    <a:pt x="2402" y="1573967"/>
                    <a:pt x="0" y="1571564"/>
                    <a:pt x="0" y="1568601"/>
                  </a:cubicBezTo>
                  <a:lnTo>
                    <a:pt x="0" y="5366"/>
                  </a:lnTo>
                  <a:cubicBezTo>
                    <a:pt x="0" y="2402"/>
                    <a:pt x="2402" y="0"/>
                    <a:pt x="53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813132" cy="1669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370769"/>
            <a:ext cx="7282878" cy="6430756"/>
            <a:chOff x="0" y="0"/>
            <a:chExt cx="1830461" cy="16162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0461" cy="1616291"/>
            </a:xfrm>
            <a:custGeom>
              <a:avLst/>
              <a:gdLst/>
              <a:ahLst/>
              <a:cxnLst/>
              <a:rect r="r" b="b" t="t" l="l"/>
              <a:pathLst>
                <a:path h="1616291" w="1830461">
                  <a:moveTo>
                    <a:pt x="9567" y="0"/>
                  </a:moveTo>
                  <a:lnTo>
                    <a:pt x="1820894" y="0"/>
                  </a:lnTo>
                  <a:cubicBezTo>
                    <a:pt x="1823432" y="0"/>
                    <a:pt x="1825865" y="1008"/>
                    <a:pt x="1827659" y="2802"/>
                  </a:cubicBezTo>
                  <a:cubicBezTo>
                    <a:pt x="1829453" y="4596"/>
                    <a:pt x="1830461" y="7030"/>
                    <a:pt x="1830461" y="9567"/>
                  </a:cubicBezTo>
                  <a:lnTo>
                    <a:pt x="1830461" y="1606724"/>
                  </a:lnTo>
                  <a:cubicBezTo>
                    <a:pt x="1830461" y="1609261"/>
                    <a:pt x="1829453" y="1611695"/>
                    <a:pt x="1827659" y="1613489"/>
                  </a:cubicBezTo>
                  <a:cubicBezTo>
                    <a:pt x="1825865" y="1615283"/>
                    <a:pt x="1823432" y="1616291"/>
                    <a:pt x="1820894" y="1616291"/>
                  </a:cubicBezTo>
                  <a:lnTo>
                    <a:pt x="9567" y="1616291"/>
                  </a:lnTo>
                  <a:cubicBezTo>
                    <a:pt x="7030" y="1616291"/>
                    <a:pt x="4596" y="1615283"/>
                    <a:pt x="2802" y="1613489"/>
                  </a:cubicBezTo>
                  <a:cubicBezTo>
                    <a:pt x="1008" y="1611695"/>
                    <a:pt x="0" y="1609261"/>
                    <a:pt x="0" y="1606724"/>
                  </a:cubicBezTo>
                  <a:lnTo>
                    <a:pt x="0" y="9567"/>
                  </a:lnTo>
                  <a:cubicBezTo>
                    <a:pt x="0" y="7030"/>
                    <a:pt x="1008" y="4596"/>
                    <a:pt x="2802" y="2802"/>
                  </a:cubicBezTo>
                  <a:cubicBezTo>
                    <a:pt x="4596" y="1008"/>
                    <a:pt x="7030" y="0"/>
                    <a:pt x="95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830461" cy="1711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32633" y="1643881"/>
            <a:ext cx="7528069" cy="6416849"/>
            <a:chOff x="0" y="0"/>
            <a:chExt cx="1456401" cy="12414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6401" cy="1241422"/>
            </a:xfrm>
            <a:custGeom>
              <a:avLst/>
              <a:gdLst/>
              <a:ahLst/>
              <a:cxnLst/>
              <a:rect r="r" b="b" t="t" l="l"/>
              <a:pathLst>
                <a:path h="1241422" w="1456401">
                  <a:moveTo>
                    <a:pt x="0" y="0"/>
                  </a:moveTo>
                  <a:lnTo>
                    <a:pt x="1456401" y="0"/>
                  </a:lnTo>
                  <a:lnTo>
                    <a:pt x="1456401" y="1241422"/>
                  </a:lnTo>
                  <a:lnTo>
                    <a:pt x="0" y="1241422"/>
                  </a:lnTo>
                  <a:close/>
                </a:path>
              </a:pathLst>
            </a:custGeom>
            <a:blipFill>
              <a:blip r:embed="rId2"/>
              <a:stretch>
                <a:fillRect l="-21230" t="0" r="-212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52781" y="4881987"/>
            <a:ext cx="1092015" cy="925848"/>
            <a:chOff x="0" y="0"/>
            <a:chExt cx="376980" cy="319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376980" cy="433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65937" y="5012060"/>
            <a:ext cx="665702" cy="665702"/>
          </a:xfrm>
          <a:custGeom>
            <a:avLst/>
            <a:gdLst/>
            <a:ahLst/>
            <a:cxnLst/>
            <a:rect r="r" b="b" t="t" l="l"/>
            <a:pathLst>
              <a:path h="665702" w="665702">
                <a:moveTo>
                  <a:pt x="0" y="0"/>
                </a:moveTo>
                <a:lnTo>
                  <a:pt x="665703" y="0"/>
                </a:lnTo>
                <a:lnTo>
                  <a:pt x="665703" y="665702"/>
                </a:lnTo>
                <a:lnTo>
                  <a:pt x="0" y="66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77818" y="9716836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7"/>
                </a:lnTo>
                <a:lnTo>
                  <a:pt x="0" y="7331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17113" y="-232274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39625" y="8715271"/>
            <a:ext cx="1092015" cy="1086058"/>
          </a:xfrm>
          <a:custGeom>
            <a:avLst/>
            <a:gdLst/>
            <a:ahLst/>
            <a:cxnLst/>
            <a:rect r="r" b="b" t="t" l="l"/>
            <a:pathLst>
              <a:path h="1086058" w="1092015">
                <a:moveTo>
                  <a:pt x="0" y="0"/>
                </a:moveTo>
                <a:lnTo>
                  <a:pt x="1092015" y="0"/>
                </a:lnTo>
                <a:lnTo>
                  <a:pt x="1092015" y="1086058"/>
                </a:lnTo>
                <a:lnTo>
                  <a:pt x="0" y="1086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00382" y="8060730"/>
            <a:ext cx="4272507" cy="2427742"/>
          </a:xfrm>
          <a:custGeom>
            <a:avLst/>
            <a:gdLst/>
            <a:ahLst/>
            <a:cxnLst/>
            <a:rect r="r" b="b" t="t" l="l"/>
            <a:pathLst>
              <a:path h="2427742" w="4272507">
                <a:moveTo>
                  <a:pt x="0" y="0"/>
                </a:moveTo>
                <a:lnTo>
                  <a:pt x="4272507" y="0"/>
                </a:lnTo>
                <a:lnTo>
                  <a:pt x="4272507" y="2427742"/>
                </a:lnTo>
                <a:lnTo>
                  <a:pt x="0" y="24277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24173" y="8575999"/>
            <a:ext cx="4261111" cy="1411508"/>
          </a:xfrm>
          <a:custGeom>
            <a:avLst/>
            <a:gdLst/>
            <a:ahLst/>
            <a:cxnLst/>
            <a:rect r="r" b="b" t="t" l="l"/>
            <a:pathLst>
              <a:path h="1411508" w="4261111">
                <a:moveTo>
                  <a:pt x="0" y="0"/>
                </a:moveTo>
                <a:lnTo>
                  <a:pt x="4261112" y="0"/>
                </a:lnTo>
                <a:lnTo>
                  <a:pt x="4261112" y="1411509"/>
                </a:lnTo>
                <a:lnTo>
                  <a:pt x="0" y="14115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426" r="-4199" b="-242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52781" y="1733136"/>
            <a:ext cx="6167708" cy="109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42"/>
              </a:lnSpc>
              <a:spcBef>
                <a:spcPct val="0"/>
              </a:spcBef>
            </a:pPr>
            <a:r>
              <a:rPr lang="en-US" sz="6387">
                <a:solidFill>
                  <a:srgbClr val="FFFFFF"/>
                </a:solidFill>
                <a:latin typeface="Pattanakarn Expanded"/>
              </a:rPr>
              <a:t>Introducción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2781" y="3031219"/>
            <a:ext cx="7009673" cy="1099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7"/>
              </a:lnSpc>
              <a:spcBef>
                <a:spcPct val="0"/>
              </a:spcBef>
            </a:pPr>
            <a:r>
              <a:rPr lang="en-US" sz="2098" spc="88">
                <a:solidFill>
                  <a:srgbClr val="FFFFFF"/>
                </a:solidFill>
                <a:latin typeface="Montserrat"/>
              </a:rPr>
              <a:t>Para este proyecto se va a utilizar una red neuronal llamada CNN, la cual, es ampliamente utilizada en </a:t>
            </a:r>
            <a:r>
              <a:rPr lang="en-US" sz="2098" spc="88">
                <a:solidFill>
                  <a:srgbClr val="FFFFFF"/>
                </a:solidFill>
                <a:latin typeface="Montserrat Bold"/>
              </a:rPr>
              <a:t>Visión Artificial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10686" y="583632"/>
            <a:ext cx="1571962" cy="56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01E8B9"/>
                </a:solidFill>
                <a:latin typeface="Pattanakarn Expanded"/>
              </a:rPr>
              <a:t>MNIST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2781" y="6606901"/>
            <a:ext cx="7009673" cy="108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7"/>
              </a:lnSpc>
              <a:spcBef>
                <a:spcPct val="0"/>
              </a:spcBef>
            </a:pPr>
            <a:r>
              <a:rPr lang="en-US" sz="2098" spc="88">
                <a:solidFill>
                  <a:srgbClr val="FFFFFF"/>
                </a:solidFill>
                <a:latin typeface="Montserrat"/>
              </a:rPr>
              <a:t>Identificar los dígitos manuscritos de la base de datos MNIST aplicando una red neuronal convolucional.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2781" y="5979285"/>
            <a:ext cx="2001308" cy="56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01E8B9"/>
                </a:solidFill>
                <a:latin typeface="Pattanakarn Expanded"/>
              </a:rPr>
              <a:t>Objetivo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931" y="5083311"/>
            <a:ext cx="15508137" cy="2204668"/>
            <a:chOff x="0" y="0"/>
            <a:chExt cx="4084448" cy="580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84448" cy="580653"/>
            </a:xfrm>
            <a:custGeom>
              <a:avLst/>
              <a:gdLst/>
              <a:ahLst/>
              <a:cxnLst/>
              <a:rect r="r" b="b" t="t" l="l"/>
              <a:pathLst>
                <a:path h="580653" w="4084448">
                  <a:moveTo>
                    <a:pt x="12480" y="0"/>
                  </a:moveTo>
                  <a:lnTo>
                    <a:pt x="4071967" y="0"/>
                  </a:lnTo>
                  <a:cubicBezTo>
                    <a:pt x="4075277" y="0"/>
                    <a:pt x="4078451" y="1315"/>
                    <a:pt x="4080792" y="3655"/>
                  </a:cubicBezTo>
                  <a:cubicBezTo>
                    <a:pt x="4083133" y="5996"/>
                    <a:pt x="4084448" y="9170"/>
                    <a:pt x="4084448" y="12480"/>
                  </a:cubicBezTo>
                  <a:lnTo>
                    <a:pt x="4084448" y="568173"/>
                  </a:lnTo>
                  <a:cubicBezTo>
                    <a:pt x="4084448" y="575066"/>
                    <a:pt x="4078860" y="580653"/>
                    <a:pt x="4071967" y="580653"/>
                  </a:cubicBezTo>
                  <a:lnTo>
                    <a:pt x="12480" y="580653"/>
                  </a:lnTo>
                  <a:cubicBezTo>
                    <a:pt x="5588" y="580653"/>
                    <a:pt x="0" y="575066"/>
                    <a:pt x="0" y="568173"/>
                  </a:cubicBezTo>
                  <a:lnTo>
                    <a:pt x="0" y="12480"/>
                  </a:lnTo>
                  <a:cubicBezTo>
                    <a:pt x="0" y="5588"/>
                    <a:pt x="5588" y="0"/>
                    <a:pt x="124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084448" cy="694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60196" y="5559851"/>
            <a:ext cx="1430800" cy="1240894"/>
          </a:xfrm>
          <a:custGeom>
            <a:avLst/>
            <a:gdLst/>
            <a:ahLst/>
            <a:cxnLst/>
            <a:rect r="r" b="b" t="t" l="l"/>
            <a:pathLst>
              <a:path h="1240894" w="1430800">
                <a:moveTo>
                  <a:pt x="0" y="0"/>
                </a:moveTo>
                <a:lnTo>
                  <a:pt x="1430799" y="0"/>
                </a:lnTo>
                <a:lnTo>
                  <a:pt x="1430799" y="1240894"/>
                </a:lnTo>
                <a:lnTo>
                  <a:pt x="0" y="1240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175547" y="5255445"/>
            <a:ext cx="0" cy="186040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698493" y="5250098"/>
            <a:ext cx="0" cy="186040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768189" y="5629343"/>
            <a:ext cx="1170044" cy="1112605"/>
          </a:xfrm>
          <a:custGeom>
            <a:avLst/>
            <a:gdLst/>
            <a:ahLst/>
            <a:cxnLst/>
            <a:rect r="r" b="b" t="t" l="l"/>
            <a:pathLst>
              <a:path h="1112605" w="1170044">
                <a:moveTo>
                  <a:pt x="0" y="0"/>
                </a:moveTo>
                <a:lnTo>
                  <a:pt x="1170044" y="0"/>
                </a:lnTo>
                <a:lnTo>
                  <a:pt x="1170044" y="1112605"/>
                </a:lnTo>
                <a:lnTo>
                  <a:pt x="0" y="1112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9" id="9"/>
          <p:cNvSpPr/>
          <p:nvPr/>
        </p:nvSpPr>
        <p:spPr>
          <a:xfrm>
            <a:off x="14037949" y="5274209"/>
            <a:ext cx="0" cy="186040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774556" y="5534802"/>
            <a:ext cx="1339215" cy="1339215"/>
          </a:xfrm>
          <a:custGeom>
            <a:avLst/>
            <a:gdLst/>
            <a:ahLst/>
            <a:cxnLst/>
            <a:rect r="r" b="b" t="t" l="l"/>
            <a:pathLst>
              <a:path h="1339215" w="1339215">
                <a:moveTo>
                  <a:pt x="0" y="0"/>
                </a:moveTo>
                <a:lnTo>
                  <a:pt x="1339215" y="0"/>
                </a:lnTo>
                <a:lnTo>
                  <a:pt x="1339215" y="1339215"/>
                </a:lnTo>
                <a:lnTo>
                  <a:pt x="0" y="13392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236850" y="5561418"/>
            <a:ext cx="1248454" cy="1248454"/>
          </a:xfrm>
          <a:custGeom>
            <a:avLst/>
            <a:gdLst/>
            <a:ahLst/>
            <a:cxnLst/>
            <a:rect r="r" b="b" t="t" l="l"/>
            <a:pathLst>
              <a:path h="1248454" w="1248454">
                <a:moveTo>
                  <a:pt x="0" y="0"/>
                </a:moveTo>
                <a:lnTo>
                  <a:pt x="1248454" y="0"/>
                </a:lnTo>
                <a:lnTo>
                  <a:pt x="1248454" y="1248454"/>
                </a:lnTo>
                <a:lnTo>
                  <a:pt x="0" y="12484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615609" y="-2222323"/>
            <a:ext cx="4833547" cy="4833547"/>
          </a:xfrm>
          <a:custGeom>
            <a:avLst/>
            <a:gdLst/>
            <a:ahLst/>
            <a:cxnLst/>
            <a:rect r="r" b="b" t="t" l="l"/>
            <a:pathLst>
              <a:path h="4833547" w="4833547">
                <a:moveTo>
                  <a:pt x="0" y="0"/>
                </a:moveTo>
                <a:lnTo>
                  <a:pt x="4833546" y="0"/>
                </a:lnTo>
                <a:lnTo>
                  <a:pt x="4833546" y="4833547"/>
                </a:lnTo>
                <a:lnTo>
                  <a:pt x="0" y="4833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-2415339" y="7791286"/>
            <a:ext cx="4833547" cy="4833547"/>
          </a:xfrm>
          <a:custGeom>
            <a:avLst/>
            <a:gdLst/>
            <a:ahLst/>
            <a:cxnLst/>
            <a:rect r="r" b="b" t="t" l="l"/>
            <a:pathLst>
              <a:path h="4833547" w="4833547">
                <a:moveTo>
                  <a:pt x="0" y="0"/>
                </a:moveTo>
                <a:lnTo>
                  <a:pt x="4833546" y="0"/>
                </a:lnTo>
                <a:lnTo>
                  <a:pt x="4833546" y="4833547"/>
                </a:lnTo>
                <a:lnTo>
                  <a:pt x="0" y="4833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5161260" y="1766210"/>
            <a:ext cx="7965480" cy="84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Fases del proyecto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9931" y="7435848"/>
            <a:ext cx="3771329" cy="72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01E8B9"/>
                </a:solidFill>
                <a:latin typeface="Montserrat Bold"/>
              </a:rPr>
              <a:t>Carga y preprocesado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98493" y="7435848"/>
            <a:ext cx="4325169" cy="35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01E8B9"/>
                </a:solidFill>
                <a:latin typeface="Montserrat Bold"/>
              </a:rPr>
              <a:t>Entrenamiento del modelo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75547" y="4421379"/>
            <a:ext cx="4537233" cy="35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01E8B9"/>
                </a:solidFill>
                <a:latin typeface="Montserrat Bold"/>
              </a:rPr>
              <a:t>Implementación del modelo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61783" y="4235641"/>
            <a:ext cx="2382855" cy="72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3"/>
              </a:lnSpc>
              <a:spcBef>
                <a:spcPct val="0"/>
              </a:spcBef>
            </a:pPr>
            <a:r>
              <a:rPr lang="en-US" sz="2131" spc="89">
                <a:solidFill>
                  <a:srgbClr val="01E8B9"/>
                </a:solidFill>
                <a:latin typeface="Montserrat Bold"/>
              </a:rPr>
              <a:t>Evaluación del modelo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5701" y="-4272575"/>
            <a:ext cx="9688100" cy="9688100"/>
          </a:xfrm>
          <a:custGeom>
            <a:avLst/>
            <a:gdLst/>
            <a:ahLst/>
            <a:cxnLst/>
            <a:rect r="r" b="b" t="t" l="l"/>
            <a:pathLst>
              <a:path h="9688100" w="9688100">
                <a:moveTo>
                  <a:pt x="0" y="0"/>
                </a:moveTo>
                <a:lnTo>
                  <a:pt x="9688100" y="0"/>
                </a:lnTo>
                <a:lnTo>
                  <a:pt x="9688100" y="9688100"/>
                </a:lnTo>
                <a:lnTo>
                  <a:pt x="0" y="968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11539" y="1143000"/>
            <a:ext cx="9144000" cy="9144000"/>
          </a:xfrm>
          <a:custGeom>
            <a:avLst/>
            <a:gdLst/>
            <a:ahLst/>
            <a:cxnLst/>
            <a:rect r="r" b="b" t="t" l="l"/>
            <a:pathLst>
              <a:path h="9144000" w="9144000">
                <a:moveTo>
                  <a:pt x="0" y="0"/>
                </a:moveTo>
                <a:lnTo>
                  <a:pt x="9144000" y="0"/>
                </a:lnTo>
                <a:lnTo>
                  <a:pt x="9144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0935" y="9413160"/>
            <a:ext cx="1803105" cy="637660"/>
            <a:chOff x="0" y="0"/>
            <a:chExt cx="2404140" cy="850214"/>
          </a:xfrm>
        </p:grpSpPr>
        <p:sp>
          <p:nvSpPr>
            <p:cNvPr name="Freeform 5" id="5"/>
            <p:cNvSpPr/>
            <p:nvPr/>
          </p:nvSpPr>
          <p:spPr>
            <a:xfrm flipH="false" flipV="false" rot="-2700000">
              <a:off x="124511" y="124511"/>
              <a:ext cx="601192" cy="601192"/>
            </a:xfrm>
            <a:custGeom>
              <a:avLst/>
              <a:gdLst/>
              <a:ahLst/>
              <a:cxnLst/>
              <a:rect r="r" b="b" t="t" l="l"/>
              <a:pathLst>
                <a:path h="601192" w="601192">
                  <a:moveTo>
                    <a:pt x="0" y="0"/>
                  </a:moveTo>
                  <a:lnTo>
                    <a:pt x="601192" y="0"/>
                  </a:lnTo>
                  <a:lnTo>
                    <a:pt x="601192" y="601192"/>
                  </a:lnTo>
                  <a:lnTo>
                    <a:pt x="0" y="601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-2700000">
              <a:off x="901474" y="124511"/>
              <a:ext cx="601192" cy="601192"/>
            </a:xfrm>
            <a:custGeom>
              <a:avLst/>
              <a:gdLst/>
              <a:ahLst/>
              <a:cxnLst/>
              <a:rect r="r" b="b" t="t" l="l"/>
              <a:pathLst>
                <a:path h="601192" w="601192">
                  <a:moveTo>
                    <a:pt x="0" y="0"/>
                  </a:moveTo>
                  <a:lnTo>
                    <a:pt x="601192" y="0"/>
                  </a:lnTo>
                  <a:lnTo>
                    <a:pt x="601192" y="601192"/>
                  </a:lnTo>
                  <a:lnTo>
                    <a:pt x="0" y="601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-2700000">
              <a:off x="1678438" y="124511"/>
              <a:ext cx="601192" cy="601192"/>
            </a:xfrm>
            <a:custGeom>
              <a:avLst/>
              <a:gdLst/>
              <a:ahLst/>
              <a:cxnLst/>
              <a:rect r="r" b="b" t="t" l="l"/>
              <a:pathLst>
                <a:path h="601192" w="601192">
                  <a:moveTo>
                    <a:pt x="0" y="0"/>
                  </a:moveTo>
                  <a:lnTo>
                    <a:pt x="601191" y="0"/>
                  </a:lnTo>
                  <a:lnTo>
                    <a:pt x="601191" y="601192"/>
                  </a:lnTo>
                  <a:lnTo>
                    <a:pt x="0" y="601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80580" y="3360360"/>
            <a:ext cx="8232396" cy="1599951"/>
            <a:chOff x="0" y="0"/>
            <a:chExt cx="24835726" cy="4826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835853" cy="4826906"/>
            </a:xfrm>
            <a:custGeom>
              <a:avLst/>
              <a:gdLst/>
              <a:ahLst/>
              <a:cxnLst/>
              <a:rect r="r" b="b" t="t" l="l"/>
              <a:pathLst>
                <a:path h="4826906" w="24835853">
                  <a:moveTo>
                    <a:pt x="22638134" y="0"/>
                  </a:moveTo>
                  <a:lnTo>
                    <a:pt x="0" y="0"/>
                  </a:lnTo>
                  <a:lnTo>
                    <a:pt x="0" y="3078037"/>
                  </a:lnTo>
                  <a:cubicBezTo>
                    <a:pt x="0" y="4035061"/>
                    <a:pt x="791845" y="4826906"/>
                    <a:pt x="1765046" y="4826906"/>
                  </a:cubicBezTo>
                  <a:lnTo>
                    <a:pt x="24835853" y="4826906"/>
                  </a:lnTo>
                  <a:lnTo>
                    <a:pt x="24835853" y="1748801"/>
                  </a:lnTo>
                  <a:cubicBezTo>
                    <a:pt x="24835726" y="791845"/>
                    <a:pt x="24044007" y="0"/>
                    <a:pt x="22638134" y="0"/>
                  </a:cubicBezTo>
                  <a:close/>
                  <a:moveTo>
                    <a:pt x="24708726" y="4699779"/>
                  </a:moveTo>
                  <a:lnTo>
                    <a:pt x="1765046" y="4699779"/>
                  </a:lnTo>
                  <a:cubicBezTo>
                    <a:pt x="861822" y="4699779"/>
                    <a:pt x="127000" y="3964957"/>
                    <a:pt x="127000" y="3078037"/>
                  </a:cubicBezTo>
                  <a:lnTo>
                    <a:pt x="127000" y="127000"/>
                  </a:lnTo>
                  <a:lnTo>
                    <a:pt x="22638134" y="127000"/>
                  </a:lnTo>
                  <a:cubicBezTo>
                    <a:pt x="23974031" y="127000"/>
                    <a:pt x="24708853" y="861822"/>
                    <a:pt x="24708853" y="1748801"/>
                  </a:cubicBezTo>
                  <a:lnTo>
                    <a:pt x="24708853" y="4699779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3168381"/>
            <a:ext cx="1036896" cy="1261987"/>
            <a:chOff x="0" y="0"/>
            <a:chExt cx="4224020" cy="51409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24020" cy="5140977"/>
            </a:xfrm>
            <a:custGeom>
              <a:avLst/>
              <a:gdLst/>
              <a:ahLst/>
              <a:cxnLst/>
              <a:rect r="r" b="b" t="t" l="l"/>
              <a:pathLst>
                <a:path h="5140977" w="4224020">
                  <a:moveTo>
                    <a:pt x="4224020" y="5140977"/>
                  </a:moveTo>
                  <a:lnTo>
                    <a:pt x="2441575" y="5140977"/>
                  </a:lnTo>
                  <a:cubicBezTo>
                    <a:pt x="1093089" y="5140977"/>
                    <a:pt x="0" y="4047888"/>
                    <a:pt x="0" y="2699402"/>
                  </a:cubicBezTo>
                  <a:lnTo>
                    <a:pt x="0" y="0"/>
                  </a:lnTo>
                  <a:lnTo>
                    <a:pt x="1782445" y="0"/>
                  </a:lnTo>
                  <a:cubicBezTo>
                    <a:pt x="3130931" y="0"/>
                    <a:pt x="4224020" y="1093089"/>
                    <a:pt x="4224020" y="2441575"/>
                  </a:cubicBezTo>
                  <a:lnTo>
                    <a:pt x="4224020" y="5140977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80580" y="5335479"/>
            <a:ext cx="8232396" cy="1599951"/>
            <a:chOff x="0" y="0"/>
            <a:chExt cx="24835726" cy="48267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835853" cy="4826906"/>
            </a:xfrm>
            <a:custGeom>
              <a:avLst/>
              <a:gdLst/>
              <a:ahLst/>
              <a:cxnLst/>
              <a:rect r="r" b="b" t="t" l="l"/>
              <a:pathLst>
                <a:path h="4826906" w="24835853">
                  <a:moveTo>
                    <a:pt x="22638134" y="0"/>
                  </a:moveTo>
                  <a:lnTo>
                    <a:pt x="0" y="0"/>
                  </a:lnTo>
                  <a:lnTo>
                    <a:pt x="0" y="3078037"/>
                  </a:lnTo>
                  <a:cubicBezTo>
                    <a:pt x="0" y="4035061"/>
                    <a:pt x="791845" y="4826906"/>
                    <a:pt x="1765046" y="4826906"/>
                  </a:cubicBezTo>
                  <a:lnTo>
                    <a:pt x="24835853" y="4826906"/>
                  </a:lnTo>
                  <a:lnTo>
                    <a:pt x="24835853" y="1748801"/>
                  </a:lnTo>
                  <a:cubicBezTo>
                    <a:pt x="24835726" y="791845"/>
                    <a:pt x="24044007" y="0"/>
                    <a:pt x="22638134" y="0"/>
                  </a:cubicBezTo>
                  <a:close/>
                  <a:moveTo>
                    <a:pt x="24708726" y="4699779"/>
                  </a:moveTo>
                  <a:lnTo>
                    <a:pt x="1765046" y="4699779"/>
                  </a:lnTo>
                  <a:cubicBezTo>
                    <a:pt x="861822" y="4699779"/>
                    <a:pt x="127000" y="3964957"/>
                    <a:pt x="127000" y="3078037"/>
                  </a:cubicBezTo>
                  <a:lnTo>
                    <a:pt x="127000" y="127000"/>
                  </a:lnTo>
                  <a:lnTo>
                    <a:pt x="22638134" y="127000"/>
                  </a:lnTo>
                  <a:cubicBezTo>
                    <a:pt x="23974031" y="127000"/>
                    <a:pt x="24708853" y="861822"/>
                    <a:pt x="24708853" y="1748801"/>
                  </a:cubicBezTo>
                  <a:lnTo>
                    <a:pt x="24708853" y="4699779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5143500"/>
            <a:ext cx="1036896" cy="1261987"/>
            <a:chOff x="0" y="0"/>
            <a:chExt cx="4224020" cy="51409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24020" cy="5140977"/>
            </a:xfrm>
            <a:custGeom>
              <a:avLst/>
              <a:gdLst/>
              <a:ahLst/>
              <a:cxnLst/>
              <a:rect r="r" b="b" t="t" l="l"/>
              <a:pathLst>
                <a:path h="5140977" w="4224020">
                  <a:moveTo>
                    <a:pt x="4224020" y="5140977"/>
                  </a:moveTo>
                  <a:lnTo>
                    <a:pt x="2441575" y="5140977"/>
                  </a:lnTo>
                  <a:cubicBezTo>
                    <a:pt x="1093089" y="5140977"/>
                    <a:pt x="0" y="4047888"/>
                    <a:pt x="0" y="2699402"/>
                  </a:cubicBezTo>
                  <a:lnTo>
                    <a:pt x="0" y="0"/>
                  </a:lnTo>
                  <a:lnTo>
                    <a:pt x="1782445" y="0"/>
                  </a:lnTo>
                  <a:cubicBezTo>
                    <a:pt x="3130931" y="0"/>
                    <a:pt x="4224020" y="1093089"/>
                    <a:pt x="4224020" y="2441575"/>
                  </a:cubicBezTo>
                  <a:lnTo>
                    <a:pt x="4224020" y="5140977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80580" y="7498884"/>
            <a:ext cx="8232396" cy="1599951"/>
            <a:chOff x="0" y="0"/>
            <a:chExt cx="24835726" cy="48267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835853" cy="4826906"/>
            </a:xfrm>
            <a:custGeom>
              <a:avLst/>
              <a:gdLst/>
              <a:ahLst/>
              <a:cxnLst/>
              <a:rect r="r" b="b" t="t" l="l"/>
              <a:pathLst>
                <a:path h="4826906" w="24835853">
                  <a:moveTo>
                    <a:pt x="22638134" y="0"/>
                  </a:moveTo>
                  <a:lnTo>
                    <a:pt x="0" y="0"/>
                  </a:lnTo>
                  <a:lnTo>
                    <a:pt x="0" y="3078037"/>
                  </a:lnTo>
                  <a:cubicBezTo>
                    <a:pt x="0" y="4035061"/>
                    <a:pt x="791845" y="4826906"/>
                    <a:pt x="1765046" y="4826906"/>
                  </a:cubicBezTo>
                  <a:lnTo>
                    <a:pt x="24835853" y="4826906"/>
                  </a:lnTo>
                  <a:lnTo>
                    <a:pt x="24835853" y="1748801"/>
                  </a:lnTo>
                  <a:cubicBezTo>
                    <a:pt x="24835726" y="791845"/>
                    <a:pt x="24044007" y="0"/>
                    <a:pt x="22638134" y="0"/>
                  </a:cubicBezTo>
                  <a:close/>
                  <a:moveTo>
                    <a:pt x="24708726" y="4699779"/>
                  </a:moveTo>
                  <a:lnTo>
                    <a:pt x="1765046" y="4699779"/>
                  </a:lnTo>
                  <a:cubicBezTo>
                    <a:pt x="861822" y="4699779"/>
                    <a:pt x="127000" y="3964957"/>
                    <a:pt x="127000" y="3078037"/>
                  </a:cubicBezTo>
                  <a:lnTo>
                    <a:pt x="127000" y="127000"/>
                  </a:lnTo>
                  <a:lnTo>
                    <a:pt x="22638134" y="127000"/>
                  </a:lnTo>
                  <a:cubicBezTo>
                    <a:pt x="23974031" y="127000"/>
                    <a:pt x="24708853" y="861822"/>
                    <a:pt x="24708853" y="1748801"/>
                  </a:cubicBezTo>
                  <a:lnTo>
                    <a:pt x="24708853" y="4699779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8700" y="7306905"/>
            <a:ext cx="1036896" cy="1261987"/>
            <a:chOff x="0" y="0"/>
            <a:chExt cx="4224020" cy="51409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24020" cy="5140977"/>
            </a:xfrm>
            <a:custGeom>
              <a:avLst/>
              <a:gdLst/>
              <a:ahLst/>
              <a:cxnLst/>
              <a:rect r="r" b="b" t="t" l="l"/>
              <a:pathLst>
                <a:path h="5140977" w="4224020">
                  <a:moveTo>
                    <a:pt x="4224020" y="5140977"/>
                  </a:moveTo>
                  <a:lnTo>
                    <a:pt x="2441575" y="5140977"/>
                  </a:lnTo>
                  <a:cubicBezTo>
                    <a:pt x="1093089" y="5140977"/>
                    <a:pt x="0" y="4047888"/>
                    <a:pt x="0" y="2699402"/>
                  </a:cubicBezTo>
                  <a:lnTo>
                    <a:pt x="0" y="0"/>
                  </a:lnTo>
                  <a:lnTo>
                    <a:pt x="1782445" y="0"/>
                  </a:lnTo>
                  <a:cubicBezTo>
                    <a:pt x="3130931" y="0"/>
                    <a:pt x="4224020" y="1093089"/>
                    <a:pt x="4224020" y="2441575"/>
                  </a:cubicBezTo>
                  <a:lnTo>
                    <a:pt x="4224020" y="5140977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1225993"/>
            <a:ext cx="5567166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Carga y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74040" y="3825603"/>
            <a:ext cx="715866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pc="117">
                <a:solidFill>
                  <a:srgbClr val="FFFFFF"/>
                </a:solidFill>
                <a:latin typeface="Montserrat"/>
              </a:rPr>
              <a:t>Conversión y transformación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Preprocesado de datos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354681"/>
            <a:ext cx="1036896" cy="73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4234" spc="177">
                <a:solidFill>
                  <a:srgbClr val="000000"/>
                </a:solidFill>
                <a:latin typeface="Montserrat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74040" y="5800722"/>
            <a:ext cx="715866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pc="117">
                <a:solidFill>
                  <a:srgbClr val="FFFFFF"/>
                </a:solidFill>
                <a:latin typeface="Montserrat"/>
              </a:rPr>
              <a:t>DataLoader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5329800"/>
            <a:ext cx="1036896" cy="73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4234" spc="177">
                <a:solidFill>
                  <a:srgbClr val="000000"/>
                </a:solidFill>
                <a:latin typeface="Montserrat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74040" y="8039145"/>
            <a:ext cx="715866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pc="117">
                <a:solidFill>
                  <a:srgbClr val="FFFFFF"/>
                </a:solidFill>
                <a:latin typeface="Montserrat"/>
              </a:rPr>
              <a:t>División de los datos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7493205"/>
            <a:ext cx="1036896" cy="73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28"/>
              </a:lnSpc>
              <a:spcBef>
                <a:spcPct val="0"/>
              </a:spcBef>
            </a:pPr>
            <a:r>
              <a:rPr lang="en-US" sz="4234" spc="177">
                <a:solidFill>
                  <a:srgbClr val="000000"/>
                </a:solidFill>
                <a:latin typeface="Montserrat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1425" y="3523845"/>
            <a:ext cx="9945151" cy="5734455"/>
          </a:xfrm>
          <a:custGeom>
            <a:avLst/>
            <a:gdLst/>
            <a:ahLst/>
            <a:cxnLst/>
            <a:rect r="r" b="b" t="t" l="l"/>
            <a:pathLst>
              <a:path h="5734455" w="9945151">
                <a:moveTo>
                  <a:pt x="0" y="0"/>
                </a:moveTo>
                <a:lnTo>
                  <a:pt x="9945150" y="0"/>
                </a:lnTo>
                <a:lnTo>
                  <a:pt x="9945150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5993"/>
            <a:ext cx="670064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Visualización de los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Datos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7449" y="3597447"/>
            <a:ext cx="3593102" cy="35931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84889" y="-2304768"/>
            <a:ext cx="5070900" cy="5070900"/>
          </a:xfrm>
          <a:custGeom>
            <a:avLst/>
            <a:gdLst/>
            <a:ahLst/>
            <a:cxnLst/>
            <a:rect r="r" b="b" t="t" l="l"/>
            <a:pathLst>
              <a:path h="5070900" w="5070900">
                <a:moveTo>
                  <a:pt x="0" y="0"/>
                </a:moveTo>
                <a:lnTo>
                  <a:pt x="5070900" y="0"/>
                </a:lnTo>
                <a:lnTo>
                  <a:pt x="5070900" y="5070900"/>
                </a:lnTo>
                <a:lnTo>
                  <a:pt x="0" y="507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7668757" y="5262940"/>
            <a:ext cx="2950485" cy="47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sz="2760">
                <a:solidFill>
                  <a:srgbClr val="FFFFFF"/>
                </a:solidFill>
                <a:latin typeface="Pattanakarn Expanded"/>
              </a:rPr>
              <a:t>Bloques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0897" y="5969218"/>
            <a:ext cx="2686205" cy="47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sz="2760">
                <a:solidFill>
                  <a:srgbClr val="01E8B9"/>
                </a:solidFill>
                <a:latin typeface="Pattanakarn Expanded"/>
              </a:rPr>
              <a:t>CNN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707570" y="4156401"/>
            <a:ext cx="872859" cy="872859"/>
          </a:xfrm>
          <a:custGeom>
            <a:avLst/>
            <a:gdLst/>
            <a:ahLst/>
            <a:cxnLst/>
            <a:rect r="r" b="b" t="t" l="l"/>
            <a:pathLst>
              <a:path h="872859" w="872859">
                <a:moveTo>
                  <a:pt x="0" y="0"/>
                </a:moveTo>
                <a:lnTo>
                  <a:pt x="872860" y="0"/>
                </a:lnTo>
                <a:lnTo>
                  <a:pt x="872860" y="872860"/>
                </a:lnTo>
                <a:lnTo>
                  <a:pt x="0" y="872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-5400000">
            <a:off x="2672561" y="3508099"/>
            <a:ext cx="1686752" cy="5413552"/>
            <a:chOff x="0" y="0"/>
            <a:chExt cx="7475268" cy="239915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00034" y="5726728"/>
            <a:ext cx="2969371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117">
                <a:solidFill>
                  <a:srgbClr val="FFFFFF"/>
                </a:solidFill>
                <a:latin typeface="Montserrat"/>
              </a:rPr>
              <a:t>Extractor de características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612429" y="4962757"/>
            <a:ext cx="848627" cy="84862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>
                  <a:solidFill>
                    <a:srgbClr val="000000"/>
                  </a:solidFill>
                  <a:latin typeface="Montserrat Bold"/>
                </a:rPr>
                <a:t>01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6461057" y="5387071"/>
            <a:ext cx="886392" cy="6927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grpSp>
        <p:nvGrpSpPr>
          <p:cNvPr name="Group 16" id="16"/>
          <p:cNvGrpSpPr/>
          <p:nvPr/>
        </p:nvGrpSpPr>
        <p:grpSpPr>
          <a:xfrm rot="-5400000">
            <a:off x="13927901" y="3508099"/>
            <a:ext cx="1686752" cy="5413552"/>
            <a:chOff x="0" y="0"/>
            <a:chExt cx="7475268" cy="239915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827493" y="5726728"/>
            <a:ext cx="4431807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117">
                <a:solidFill>
                  <a:srgbClr val="FFFFFF"/>
                </a:solidFill>
                <a:latin typeface="Montserrat"/>
              </a:rPr>
              <a:t>Clasificador de características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788276" y="4962757"/>
            <a:ext cx="848627" cy="84862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sz="2334" spc="98">
                  <a:solidFill>
                    <a:srgbClr val="000000"/>
                  </a:solidFill>
                  <a:latin typeface="Montserrat Bold"/>
                </a:rPr>
                <a:t>02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10940551" y="5387071"/>
            <a:ext cx="847725" cy="6927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6053258" y="1262083"/>
            <a:ext cx="6181484" cy="200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6"/>
              </a:lnSpc>
            </a:pPr>
            <a:r>
              <a:rPr lang="en-US" sz="5783">
                <a:solidFill>
                  <a:srgbClr val="FFFFFF"/>
                </a:solidFill>
                <a:latin typeface="Pattanakarn Expanded"/>
              </a:rPr>
              <a:t>Implementación </a:t>
            </a:r>
          </a:p>
          <a:p>
            <a:pPr algn="ctr" marL="0" indent="0" lvl="0">
              <a:lnSpc>
                <a:spcPts val="8096"/>
              </a:lnSpc>
              <a:spcBef>
                <a:spcPct val="0"/>
              </a:spcBef>
            </a:pPr>
            <a:r>
              <a:rPr lang="en-US" sz="5783">
                <a:solidFill>
                  <a:srgbClr val="FFFFFF"/>
                </a:solidFill>
                <a:latin typeface="Pattanakarn Expanded"/>
              </a:rPr>
              <a:t>del modelo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917113" y="-232274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3298527" y="9920406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-1659009" y="9066124"/>
            <a:ext cx="2839631" cy="2839631"/>
          </a:xfrm>
          <a:custGeom>
            <a:avLst/>
            <a:gdLst/>
            <a:ahLst/>
            <a:cxnLst/>
            <a:rect r="r" b="b" t="t" l="l"/>
            <a:pathLst>
              <a:path h="2839631" w="2839631">
                <a:moveTo>
                  <a:pt x="0" y="0"/>
                </a:moveTo>
                <a:lnTo>
                  <a:pt x="2839631" y="0"/>
                </a:lnTo>
                <a:lnTo>
                  <a:pt x="2839631" y="2839631"/>
                </a:lnTo>
                <a:lnTo>
                  <a:pt x="0" y="283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0476" y="6280858"/>
            <a:ext cx="13487047" cy="2145184"/>
          </a:xfrm>
          <a:custGeom>
            <a:avLst/>
            <a:gdLst/>
            <a:ahLst/>
            <a:cxnLst/>
            <a:rect r="r" b="b" t="t" l="l"/>
            <a:pathLst>
              <a:path h="2145184" w="13487047">
                <a:moveTo>
                  <a:pt x="0" y="0"/>
                </a:moveTo>
                <a:lnTo>
                  <a:pt x="13487048" y="0"/>
                </a:lnTo>
                <a:lnTo>
                  <a:pt x="13487048" y="2145184"/>
                </a:lnTo>
                <a:lnTo>
                  <a:pt x="0" y="2145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5993"/>
            <a:ext cx="6958248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Bloque extractor 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Características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51180" y="3863836"/>
            <a:ext cx="5985641" cy="56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01E8B9"/>
                </a:solidFill>
                <a:latin typeface="Pattanakarn Expanded"/>
              </a:rPr>
              <a:t>Operación de Convolución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84478" y="4734527"/>
            <a:ext cx="9919044" cy="5214451"/>
          </a:xfrm>
          <a:custGeom>
            <a:avLst/>
            <a:gdLst/>
            <a:ahLst/>
            <a:cxnLst/>
            <a:rect r="r" b="b" t="t" l="l"/>
            <a:pathLst>
              <a:path h="5214451" w="9919044">
                <a:moveTo>
                  <a:pt x="0" y="0"/>
                </a:moveTo>
                <a:lnTo>
                  <a:pt x="9919044" y="0"/>
                </a:lnTo>
                <a:lnTo>
                  <a:pt x="9919044" y="5214451"/>
                </a:lnTo>
                <a:lnTo>
                  <a:pt x="0" y="5214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25993"/>
            <a:ext cx="6958248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</a:rPr>
              <a:t>Bloque extractor 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2221"/>
            <a:ext cx="8115300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</a:rPr>
              <a:t>Características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48347" y="3863836"/>
            <a:ext cx="2791305" cy="56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01E8B9"/>
                </a:solidFill>
                <a:latin typeface="Pattanakarn Expanded"/>
              </a:rPr>
              <a:t>Convolución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DAGDcoqa04E</dc:identifier>
  <dcterms:modified xsi:type="dcterms:W3CDTF">2011-08-01T06:04:30Z</dcterms:modified>
  <cp:revision>1</cp:revision>
  <dc:title>CNN</dc:title>
</cp:coreProperties>
</file>